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354" r:id="rId57"/>
    <p:sldMasterId id="2147484355" r:id="rId59"/>
    <p:sldMasterId id="2147484356" r:id="rId61"/>
    <p:sldMasterId id="2147484357" r:id="rId63"/>
    <p:sldMasterId id="2147484358" r:id="rId65"/>
  </p:sldMasterIdLst>
  <p:notesMasterIdLst>
    <p:notesMasterId r:id="rId67"/>
  </p:notesMasterIdLst>
  <p:sldIdLst>
    <p:sldId id="256" r:id="rId69"/>
    <p:sldId id="288" r:id="rId70"/>
    <p:sldId id="271" r:id="rId71"/>
    <p:sldId id="270" r:id="rId72"/>
    <p:sldId id="278" r:id="rId73"/>
    <p:sldId id="273" r:id="rId74"/>
    <p:sldId id="296" r:id="rId75"/>
    <p:sldId id="292" r:id="rId76"/>
    <p:sldId id="286" r:id="rId77"/>
    <p:sldId id="299" r:id="rId78"/>
    <p:sldId id="301" r:id="rId79"/>
    <p:sldId id="302" r:id="rId80"/>
    <p:sldId id="303" r:id="rId81"/>
    <p:sldId id="304" r:id="rId82"/>
    <p:sldId id="298" r:id="rId83"/>
    <p:sldId id="290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94B87"/>
    <a:srgbClr val="3662B0"/>
    <a:srgbClr val="3C6CC2"/>
    <a:srgbClr val="90ABDC"/>
    <a:srgbClr val="D9E2F3"/>
    <a:srgbClr val="16274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6947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7" Type="http://schemas.openxmlformats.org/officeDocument/2006/relationships/slideMaster" Target="slideMasters/slideMaster1.xml"></Relationship><Relationship Id="rId58" Type="http://schemas.openxmlformats.org/officeDocument/2006/relationships/theme" Target="theme/theme1.xml"></Relationship><Relationship Id="rId59" Type="http://schemas.openxmlformats.org/officeDocument/2006/relationships/slideMaster" Target="slideMasters/slideMaster2.xml"></Relationship><Relationship Id="rId61" Type="http://schemas.openxmlformats.org/officeDocument/2006/relationships/slideMaster" Target="slideMasters/slideMaster3.xml"></Relationship><Relationship Id="rId63" Type="http://schemas.openxmlformats.org/officeDocument/2006/relationships/slideMaster" Target="slideMasters/slideMaster4.xml"></Relationship><Relationship Id="rId65" Type="http://schemas.openxmlformats.org/officeDocument/2006/relationships/slideMaster" Target="slideMasters/slideMaster5.xml"></Relationship><Relationship Id="rId67" Type="http://schemas.openxmlformats.org/officeDocument/2006/relationships/notesMaster" Target="notesMasters/notesMaster1.xml"></Relationship><Relationship Id="rId69" Type="http://schemas.openxmlformats.org/officeDocument/2006/relationships/slide" Target="slides/slide1.xml"></Relationship><Relationship Id="rId70" Type="http://schemas.openxmlformats.org/officeDocument/2006/relationships/slide" Target="slides/slide2.xml"></Relationship><Relationship Id="rId71" Type="http://schemas.openxmlformats.org/officeDocument/2006/relationships/slide" Target="slides/slide3.xml"></Relationship><Relationship Id="rId72" Type="http://schemas.openxmlformats.org/officeDocument/2006/relationships/slide" Target="slides/slide4.xml"></Relationship><Relationship Id="rId73" Type="http://schemas.openxmlformats.org/officeDocument/2006/relationships/slide" Target="slides/slide5.xml"></Relationship><Relationship Id="rId74" Type="http://schemas.openxmlformats.org/officeDocument/2006/relationships/slide" Target="slides/slide6.xml"></Relationship><Relationship Id="rId75" Type="http://schemas.openxmlformats.org/officeDocument/2006/relationships/slide" Target="slides/slide7.xml"></Relationship><Relationship Id="rId76" Type="http://schemas.openxmlformats.org/officeDocument/2006/relationships/slide" Target="slides/slide8.xml"></Relationship><Relationship Id="rId77" Type="http://schemas.openxmlformats.org/officeDocument/2006/relationships/slide" Target="slides/slide9.xml"></Relationship><Relationship Id="rId78" Type="http://schemas.openxmlformats.org/officeDocument/2006/relationships/slide" Target="slides/slide10.xml"></Relationship><Relationship Id="rId79" Type="http://schemas.openxmlformats.org/officeDocument/2006/relationships/slide" Target="slides/slide11.xml"></Relationship><Relationship Id="rId80" Type="http://schemas.openxmlformats.org/officeDocument/2006/relationships/slide" Target="slides/slide12.xml"></Relationship><Relationship Id="rId81" Type="http://schemas.openxmlformats.org/officeDocument/2006/relationships/slide" Target="slides/slide13.xml"></Relationship><Relationship Id="rId82" Type="http://schemas.openxmlformats.org/officeDocument/2006/relationships/slide" Target="slides/slide14.xml"></Relationship><Relationship Id="rId83" Type="http://schemas.openxmlformats.org/officeDocument/2006/relationships/slide" Target="slides/slide15.xml"></Relationship><Relationship Id="rId84" Type="http://schemas.openxmlformats.org/officeDocument/2006/relationships/slide" Target="slides/slide16.xml"></Relationship><Relationship Id="rId85" Type="http://schemas.openxmlformats.org/officeDocument/2006/relationships/viewProps" Target="viewProps.xml"></Relationship><Relationship Id="rId8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1D7A-C3D7-49BA-B4AC-687BFA5BC5CE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BD79F-F9B3-498F-8AEA-9A62BDEA0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8A227-AB1C-4149-93D5-38FEC149D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AF6772-982C-4438-9EED-4A4ECAD8E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B8372-1095-4A84-8364-8EB4609E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C55DC-5484-4FB4-9637-DD328C06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3B8B6-85C6-47C5-952C-11100A11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8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7E18B-ADBD-4A0B-8878-59B08734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8DAB6-8597-44A0-A84B-E31225087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749BE-1A8F-4904-A42B-A5F6FE7B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CA110-44F5-44C2-9F5F-D364A31B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B0808-07B1-4236-946D-DC662039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70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7AF5F9-9E9D-47DB-827D-B71C12C38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0175AC-CD91-4BB7-B65E-B22129B70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9B7AD-890E-47FB-AAD3-4A850FC9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F4B56-5CDC-4BF7-B3FC-0B68CBCB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16885-21D6-4927-B91F-9B1A8BA2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4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fontAlgn="base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943AD-20B6-42F9-A23D-3BC4EA74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67869-8946-4F69-BCCF-4C558E1B1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418EE-3AB9-44C3-A776-CB544BF4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F6C0E-5B21-4CDD-9952-7B9D112F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4F18D-70F4-40AC-A62C-A0A4D153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85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fontAlgn="base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77619-3EA4-41B3-8C0E-B84FA0D4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BE75C8-5474-432E-A7C6-9F3474919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4D9E02-DF82-46BE-9010-86070547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465D8-A25A-454C-8584-89A9CAA0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93B862-952F-4474-A274-9B87471F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440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fontAlgn="base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4914D-895B-411B-BB8F-40B3D7B3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AAF073-A1E5-4122-9DB6-FDE8991D3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8FD9D5-B42B-4F3D-9E25-3DD6D61C2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B83A56-8C6A-4765-B050-9C2D9305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42A36-5C03-4B26-8BD3-00ADAEAA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37AC5B-F5E3-44F8-B0E3-4F20D163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158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fontAlgn="base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36FDB-18CE-4901-8340-6623710C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EBCC43-BF67-42E1-8912-992A2D4E2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77B87-20F9-4F38-905F-B96867628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1CA85-B325-43F4-8AE1-F791A618E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EB9B67-C5AD-4CF2-8EF3-C452972B8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F29DC3-9B1D-4263-862D-1A7616EA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835837-E645-4AE6-9A29-9BD2B0D5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488411-4EB8-49C6-8C82-A5A67269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448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DF710-D0B2-4FFF-9686-68935943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4F6F34-657F-44FF-9BBC-C007291D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7C30D8-5759-4E57-BEE0-BC49B1EA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2991E0-CDE4-47E0-BDF6-685BE3D6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12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55CB9A-276B-4B66-AB70-741E64F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3173A6-744E-47A1-9E92-D754DB1C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D5E01-4CB4-46A9-969E-93C04083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5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5C9F-85CD-47A4-BFBF-D539B229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C4EDF-9514-4DC9-8F03-EC067993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36CDF6-FE09-41AD-95E5-B68AAAD78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9CB3E6-FBAF-4712-BA8F-8B31CC17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42EBC-F8BB-4050-A1FB-4EADC56B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01B21B-4225-47F8-AE57-155301DB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5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CFE66-2C51-40A5-B899-11E67477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E03E1F-D044-4C6C-8335-13D214492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ECB64B-4401-4D81-A630-3AA7E6423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FD416E-61EB-47F0-802A-C27D913D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722D72-FEAE-4DB4-AB2C-FA86C57E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0E9E4A-928A-40D3-98C9-4709FC10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9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5A6D79-0ED0-486C-A49B-47F58F4A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B01A1-55D6-4A05-AE88-DF193239C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9426E-6B80-4A0B-A2C8-FC2EFDB73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371B1-B99F-4643-AC5F-0012DD2ECA37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D8112-7ED0-4282-9695-CF4EC48DC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C6FFB-818E-4098-B93E-4ABF0594A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3543C-7B15-404D-BA1D-3E2406A95A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1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편집하려면 클릭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두 번째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세 번째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네 번째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2019-10-31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295997092726.png"></Relationship><Relationship Id="rId3" Type="http://schemas.openxmlformats.org/officeDocument/2006/relationships/image" Target="../media/fImage4701737726411.png"></Relationship><Relationship Id="rId4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295997296539.png"></Relationship><Relationship Id="rId3" Type="http://schemas.openxmlformats.org/officeDocument/2006/relationships/image" Target="../media/fImage346067325410.png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2295997491960.png"></Relationship><Relationship Id="rId3" Type="http://schemas.openxmlformats.org/officeDocument/2006/relationships/image" Target="../media/fImage163527752884.pn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2295997699335.png"></Relationship><Relationship Id="rId3" Type="http://schemas.openxmlformats.org/officeDocument/2006/relationships/image" Target="../media/fImage1184677736326.png"></Relationship><Relationship Id="rId4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2840596267766.png"></Relationship><Relationship Id="rId3" Type="http://schemas.openxmlformats.org/officeDocument/2006/relationships/video" Target="../media/media111534223.mp4"></Relationship><Relationship Id="rId4" Type="http://schemas.microsoft.com/office/2007/relationships/media" Target="../media/media111534223.mp4"></Relationship><Relationship Id="rId5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4" Type="http://schemas.openxmlformats.org/officeDocument/2006/relationships/image" Target="../media/fImage2956984178209.png"></Relationship><Relationship Id="rId5" Type="http://schemas.openxmlformats.org/officeDocument/2006/relationships/image" Target="../media/fImage2301094181822.png"></Relationship><Relationship Id="rId6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5" Type="http://schemas.openxmlformats.org/officeDocument/2006/relationships/image" Target="../media/image9.png"></Relationship><Relationship Id="rId4" Type="http://schemas.openxmlformats.org/officeDocument/2006/relationships/image" Target="../media/image8.png"></Relationship><Relationship Id="rId6" Type="http://schemas.openxmlformats.org/officeDocument/2006/relationships/image" Target="../media/fImage4341674378209.png"></Relationship><Relationship Id="rId7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3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8" Type="http://schemas.openxmlformats.org/officeDocument/2006/relationships/image" Target="../media/image20.png"></Relationship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image" Target="../media/image14.png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16.png"></Relationship><Relationship Id="rId9" Type="http://schemas.openxmlformats.org/officeDocument/2006/relationships/image" Target="../media/image21.png"></Relationship><Relationship Id="rId10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4" Type="http://schemas.openxmlformats.org/officeDocument/2006/relationships/image" Target="../media/fImage9927066385027.png"></Relationship><Relationship Id="rId5" Type="http://schemas.openxmlformats.org/officeDocument/2006/relationships/image" Target="../media/fImage9609006397624.png"></Relationship><Relationship Id="rId6" Type="http://schemas.openxmlformats.org/officeDocument/2006/relationships/image" Target="../media/fImage1173925949860.png"></Relationship><Relationship Id="rId7" Type="http://schemas.openxmlformats.org/officeDocument/2006/relationships/image" Target="../media/fImage532405957743.png"></Relationship><Relationship Id="rId8" Type="http://schemas.openxmlformats.org/officeDocument/2006/relationships/image" Target="../media/fImage843125962726.png"></Relationship><Relationship Id="rId9" Type="http://schemas.openxmlformats.org/officeDocument/2006/relationships/image" Target="../media/fImage447715976411.png"></Relationship><Relationship Id="rId10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7335527667.png"></Relationship><Relationship Id="rId3" Type="http://schemas.openxmlformats.org/officeDocument/2006/relationships/image" Target="../media/fImage415735281630.png"></Relationship><Relationship Id="rId4" Type="http://schemas.openxmlformats.org/officeDocument/2006/relationships/slideLayout" Target="../slideLayouts/slideLayout12.xml"></Relationship></Relationships>
</file>

<file path=ppt/slides/_rels/slide9.xml.rels><?xml version="1.0" encoding="UTF-8"?>
<Relationships xmlns="http://schemas.openxmlformats.org/package/2006/relationships"><Relationship Id="rId5" Type="http://schemas.openxmlformats.org/officeDocument/2006/relationships/image" Target="../media/fImage2295995989860.png"></Relationship><Relationship Id="rId6" Type="http://schemas.openxmlformats.org/officeDocument/2006/relationships/image" Target="../media/fImage1028456877743.png"></Relationship><Relationship Id="rId7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/>
          </p:cNvSpPr>
          <p:nvPr/>
        </p:nvSpPr>
        <p:spPr>
          <a:xfrm rot="0">
            <a:off x="124460" y="-9525"/>
            <a:ext cx="7377430" cy="6859905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0" y="0"/>
            <a:ext cx="6497955" cy="6858635"/>
          </a:xfrm>
          <a:prstGeom prst="rect"/>
          <a:solidFill>
            <a:srgbClr val="D9E2F3">
              <a:alpha val="7300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 rot="0">
            <a:off x="1377950" y="2421255"/>
            <a:ext cx="3536315" cy="1593850"/>
          </a:xfrm>
          <a:prstGeom prst="rect"/>
          <a:solidFill>
            <a:srgbClr val="90ABDC">
              <a:alpha val="62800"/>
            </a:srgbClr>
          </a:solidFill>
          <a:ln w="571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165" y="3619500"/>
            <a:ext cx="906145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DESIGN PROCESS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469900" y="3033395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6090" y="4367530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81305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rot="0">
            <a:off x="1604645" y="2606040"/>
            <a:ext cx="2437130" cy="11385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금연유도</a:t>
            </a:r>
            <a:r>
              <a:rPr sz="36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 </a:t>
            </a:r>
            <a:endParaRPr lang="ko-KR" altLang="en-US" sz="36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294B87"/>
                </a:solidFill>
                <a:latin typeface="-윤고딕310" charset="0"/>
                <a:ea typeface="-윤고딕310" charset="0"/>
              </a:rPr>
              <a:t>스마트</a:t>
            </a:r>
            <a:r>
              <a:rPr sz="1600">
                <a:solidFill>
                  <a:srgbClr val="294B87"/>
                </a:solidFill>
                <a:latin typeface="-윤고딕310" charset="0"/>
                <a:ea typeface="-윤고딕310" charset="0"/>
              </a:rPr>
              <a:t> </a:t>
            </a:r>
            <a:r>
              <a:rPr sz="1600">
                <a:solidFill>
                  <a:schemeClr val="bg1"/>
                </a:solidFill>
                <a:latin typeface="-윤고딕310" charset="0"/>
                <a:ea typeface="-윤고딕310" charset="0"/>
              </a:rPr>
              <a:t>담배</a:t>
            </a:r>
            <a:r>
              <a:rPr sz="1600">
                <a:solidFill>
                  <a:srgbClr val="294B87"/>
                </a:solidFill>
                <a:latin typeface="-윤고딕310" charset="0"/>
                <a:ea typeface="-윤고딕310" charset="0"/>
              </a:rPr>
              <a:t> 케이스</a:t>
            </a:r>
            <a:endParaRPr lang="ko-KR" altLang="en-US" sz="1600">
              <a:solidFill>
                <a:srgbClr val="294B87"/>
              </a:solidFill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bg1"/>
                </a:solidFill>
                <a:latin typeface="-윤고딕310" charset="0"/>
                <a:ea typeface="-윤고딕310" charset="0"/>
              </a:rPr>
              <a:t>최종</a:t>
            </a:r>
            <a:r>
              <a:rPr sz="1600">
                <a:solidFill>
                  <a:srgbClr val="294B87"/>
                </a:solidFill>
                <a:latin typeface="-윤고딕310" charset="0"/>
                <a:ea typeface="-윤고딕310" charset="0"/>
              </a:rPr>
              <a:t>발표</a:t>
            </a:r>
            <a:endParaRPr lang="ko-KR" altLang="en-US" sz="1600">
              <a:solidFill>
                <a:srgbClr val="294B87"/>
              </a:solidFill>
              <a:latin typeface="-윤고딕310" charset="0"/>
              <a:ea typeface="-윤고딕310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9018905" y="6348730"/>
            <a:ext cx="2630170" cy="67310"/>
            <a:chOff x="9018905" y="6348730"/>
            <a:chExt cx="2630170" cy="67310"/>
          </a:xfrm>
        </p:grpSpPr>
        <p:sp>
          <p:nvSpPr>
            <p:cNvPr id="19" name="직사각형 18"/>
            <p:cNvSpPr>
              <a:spLocks/>
            </p:cNvSpPr>
            <p:nvPr/>
          </p:nvSpPr>
          <p:spPr>
            <a:xfrm rot="0">
              <a:off x="9018905" y="6348730"/>
              <a:ext cx="2630170" cy="67310"/>
            </a:xfrm>
            <a:prstGeom prst="rect"/>
            <a:solidFill>
              <a:srgbClr val="D9E2F3">
                <a:alpha val="5769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9018905" y="6348730"/>
              <a:ext cx="375920" cy="67310"/>
            </a:xfrm>
            <a:prstGeom prst="rect"/>
            <a:solidFill>
              <a:srgbClr val="90ABDC">
                <a:alpha val="518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5" name="텍스트 상자 24"/>
          <p:cNvSpPr txBox="1">
            <a:spLocks/>
          </p:cNvSpPr>
          <p:nvPr/>
        </p:nvSpPr>
        <p:spPr>
          <a:xfrm rot="0">
            <a:off x="1385570" y="904240"/>
            <a:ext cx="3549015" cy="7683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rgbClr val="000000"/>
                </a:solidFill>
                <a:latin typeface="-윤고딕320" charset="0"/>
                <a:ea typeface="-윤고딕320" charset="0"/>
              </a:rPr>
              <a:t>기업연계 프로젝트 7조</a:t>
            </a:r>
            <a:r>
              <a:rPr sz="2000" b="1">
                <a:solidFill>
                  <a:srgbClr val="000000"/>
                </a:solidFill>
                <a:latin typeface="-윤고딕320" charset="0"/>
                <a:ea typeface="-윤고딕320" charset="0"/>
              </a:rPr>
              <a:t> </a:t>
            </a:r>
            <a:endParaRPr lang="ko-KR" altLang="en-US" sz="2000" b="1">
              <a:solidFill>
                <a:srgbClr val="00000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solidFill>
                <a:srgbClr val="00000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2244725" y="1828165"/>
            <a:ext cx="109728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00000"/>
                </a:solidFill>
                <a:latin typeface="-윤고딕310" charset="0"/>
                <a:ea typeface="-윤고딕310" charset="0"/>
              </a:rPr>
              <a:t>조장</a:t>
            </a: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 : 장형국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2254250" y="2091055"/>
            <a:ext cx="3374390" cy="2774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00000"/>
                </a:solidFill>
                <a:latin typeface="-윤고딕310" charset="0"/>
                <a:ea typeface="-윤고딕310" charset="0"/>
              </a:rPr>
              <a:t>조원</a:t>
            </a: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 : 한혁수 문형도 김경훈 조상헌 조강현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1945005" y="1577975"/>
            <a:ext cx="139700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00000"/>
                </a:solidFill>
                <a:latin typeface="-윤고딕310" charset="0"/>
                <a:ea typeface="-윤고딕310" charset="0"/>
              </a:rPr>
              <a:t>지도교수 </a:t>
            </a:r>
            <a:r>
              <a:rPr sz="1200" b="0">
                <a:solidFill>
                  <a:srgbClr val="000000"/>
                </a:solidFill>
                <a:latin typeface="-윤고딕310" charset="0"/>
                <a:ea typeface="-윤고딕310" charset="0"/>
              </a:rPr>
              <a:t>: 정성태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 rot="0">
            <a:off x="1429385" y="1316355"/>
            <a:ext cx="1966595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0">
                <a:solidFill>
                  <a:srgbClr val="000000"/>
                </a:solidFill>
                <a:latin typeface="-윤고딕310" charset="0"/>
                <a:ea typeface="-윤고딕310" charset="0"/>
              </a:rPr>
              <a:t>컴퓨터 소프트웨어 공학과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9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>
            <a:spLocks/>
          </p:cNvSpPr>
          <p:nvPr/>
        </p:nvSpPr>
        <p:spPr>
          <a:xfrm rot="0">
            <a:off x="737235" y="711200"/>
            <a:ext cx="3537585" cy="1159510"/>
          </a:xfrm>
          <a:prstGeom prst="rect"/>
          <a:solidFill>
            <a:srgbClr val="90ABDC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729615" y="3810"/>
            <a:ext cx="3555365" cy="1807845"/>
          </a:xfrm>
          <a:prstGeom prst="rect"/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 rot="0">
            <a:off x="469900" y="3033395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 rot="0">
            <a:off x="466090" y="4367530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532765" y="5732145"/>
            <a:ext cx="674370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9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 rot="0">
            <a:off x="929005" y="1375410"/>
            <a:ext cx="1139825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APPLICATION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C6CC2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870585" y="979805"/>
            <a:ext cx="15100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6" name="직사각형 2055"/>
          <p:cNvSpPr>
            <a:spLocks/>
          </p:cNvSpPr>
          <p:nvPr/>
        </p:nvSpPr>
        <p:spPr>
          <a:xfrm rot="0">
            <a:off x="8327390" y="12700"/>
            <a:ext cx="3250565" cy="6049645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7" name="TextBox 2056"/>
          <p:cNvSpPr txBox="1">
            <a:spLocks/>
          </p:cNvSpPr>
          <p:nvPr/>
        </p:nvSpPr>
        <p:spPr>
          <a:xfrm rot="0">
            <a:off x="8522970" y="2690495"/>
            <a:ext cx="2724785" cy="5759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보건복지부에서 수령한 금연교육자료 출력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8" name="TextBox 2057"/>
          <p:cNvSpPr txBox="1">
            <a:spLocks/>
          </p:cNvSpPr>
          <p:nvPr/>
        </p:nvSpPr>
        <p:spPr>
          <a:xfrm rot="0">
            <a:off x="8555355" y="3925570"/>
            <a:ext cx="2458085" cy="9525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KEY WORD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금연교육자료로 흡연자의 경각심 유발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 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교육자료의 저작권 문제 해결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9" name="TextBox 2058"/>
          <p:cNvSpPr txBox="1">
            <a:spLocks/>
          </p:cNvSpPr>
          <p:nvPr/>
        </p:nvSpPr>
        <p:spPr>
          <a:xfrm rot="0">
            <a:off x="9450705" y="2136775"/>
            <a:ext cx="88836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POINT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060" name="도형 2059"/>
          <p:cNvSpPr>
            <a:spLocks/>
          </p:cNvSpPr>
          <p:nvPr/>
        </p:nvSpPr>
        <p:spPr>
          <a:xfrm rot="0">
            <a:off x="9073515" y="6348730"/>
            <a:ext cx="2632710" cy="69850"/>
          </a:xfrm>
          <a:prstGeom prst="rect"/>
          <a:solidFill>
            <a:srgbClr val="D9E2F3">
              <a:alpha val="5377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1" name="도형 2060"/>
          <p:cNvSpPr>
            <a:spLocks/>
          </p:cNvSpPr>
          <p:nvPr/>
        </p:nvSpPr>
        <p:spPr>
          <a:xfrm rot="0">
            <a:off x="10464800" y="6348730"/>
            <a:ext cx="379730" cy="71120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062" name="그림 2061" descr="C:/Users/admin/AppData/Roaming/PolarisOffice/ETemp/3500_17194592/fImage22959970927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601470" y="2181860"/>
            <a:ext cx="1666240" cy="3665220"/>
          </a:xfrm>
          <a:prstGeom prst="rect"/>
          <a:noFill/>
        </p:spPr>
      </p:pic>
      <p:pic>
        <p:nvPicPr>
          <p:cNvPr id="2064" name="그림 2063" descr="C:/Users/admin/AppData/Roaming/PolarisOffice/ETemp/3500_17194592/fImage470173772641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966335" y="1500505"/>
            <a:ext cx="1964055" cy="4226560"/>
          </a:xfrm>
          <a:prstGeom prst="rect"/>
          <a:noFill/>
        </p:spPr>
      </p:pic>
      <p:sp>
        <p:nvSpPr>
          <p:cNvPr id="2065" name="도형 2064"/>
          <p:cNvSpPr>
            <a:spLocks/>
          </p:cNvSpPr>
          <p:nvPr/>
        </p:nvSpPr>
        <p:spPr>
          <a:xfrm rot="0">
            <a:off x="2496185" y="3256280"/>
            <a:ext cx="604520" cy="572770"/>
          </a:xfrm>
          <a:prstGeom prst="ellipse"/>
          <a:solidFill>
            <a:schemeClr val="accent1">
              <a:alpha val="36031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>
            <a:spLocks/>
          </p:cNvSpPr>
          <p:nvPr/>
        </p:nvSpPr>
        <p:spPr>
          <a:xfrm rot="0">
            <a:off x="737235" y="711200"/>
            <a:ext cx="3537585" cy="1159510"/>
          </a:xfrm>
          <a:prstGeom prst="rect"/>
          <a:solidFill>
            <a:srgbClr val="90ABDC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729615" y="3810"/>
            <a:ext cx="3555365" cy="1807845"/>
          </a:xfrm>
          <a:prstGeom prst="rect"/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 rot="0">
            <a:off x="469900" y="3033395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 rot="0">
            <a:off x="466090" y="4367530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532765" y="5732145"/>
            <a:ext cx="66865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10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 rot="0">
            <a:off x="929005" y="1375410"/>
            <a:ext cx="1139825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APPLICATION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C6CC2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870585" y="979805"/>
            <a:ext cx="15100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6" name="직사각형 2055"/>
          <p:cNvSpPr>
            <a:spLocks/>
          </p:cNvSpPr>
          <p:nvPr/>
        </p:nvSpPr>
        <p:spPr>
          <a:xfrm rot="0">
            <a:off x="8327390" y="12700"/>
            <a:ext cx="3250565" cy="6049645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7" name="TextBox 2056"/>
          <p:cNvSpPr txBox="1">
            <a:spLocks/>
          </p:cNvSpPr>
          <p:nvPr/>
        </p:nvSpPr>
        <p:spPr>
          <a:xfrm rot="0">
            <a:off x="8921750" y="2758440"/>
            <a:ext cx="1791335" cy="5759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사용자가 원하는 개피 선택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하루에 한번 설정가능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8" name="TextBox 2057"/>
          <p:cNvSpPr txBox="1">
            <a:spLocks/>
          </p:cNvSpPr>
          <p:nvPr/>
        </p:nvSpPr>
        <p:spPr>
          <a:xfrm rot="0">
            <a:off x="8641715" y="3925570"/>
            <a:ext cx="2285365" cy="9525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KEY WORD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>
                <a:latin typeface="-윤고딕310" charset="0"/>
                <a:ea typeface="-윤고딕310" charset="0"/>
              </a:rPr>
              <a:t>사용자의 금연의지로 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>
                <a:latin typeface="-윤고딕310" charset="0"/>
                <a:ea typeface="-윤고딕310" charset="0"/>
              </a:rPr>
              <a:t>본인이 하루에 원하는 개피 수 결정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9" name="TextBox 2058"/>
          <p:cNvSpPr txBox="1">
            <a:spLocks/>
          </p:cNvSpPr>
          <p:nvPr/>
        </p:nvSpPr>
        <p:spPr>
          <a:xfrm rot="0">
            <a:off x="9450705" y="2136775"/>
            <a:ext cx="88836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POINT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060" name="도형 2059"/>
          <p:cNvSpPr>
            <a:spLocks/>
          </p:cNvSpPr>
          <p:nvPr/>
        </p:nvSpPr>
        <p:spPr>
          <a:xfrm rot="0">
            <a:off x="9073515" y="6348730"/>
            <a:ext cx="2632710" cy="69850"/>
          </a:xfrm>
          <a:prstGeom prst="rect"/>
          <a:solidFill>
            <a:srgbClr val="D9E2F3">
              <a:alpha val="5377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1" name="도형 2060"/>
          <p:cNvSpPr>
            <a:spLocks/>
          </p:cNvSpPr>
          <p:nvPr/>
        </p:nvSpPr>
        <p:spPr>
          <a:xfrm rot="0">
            <a:off x="10683240" y="6348730"/>
            <a:ext cx="379730" cy="71120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062" name="그림 206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1470" y="2181860"/>
            <a:ext cx="1665605" cy="3664585"/>
          </a:xfrm>
          <a:prstGeom prst="rect"/>
          <a:noFill/>
        </p:spPr>
      </p:pic>
      <p:pic>
        <p:nvPicPr>
          <p:cNvPr id="2064" name="그림 2063" descr="C:/Users/admin/AppData/Roaming/PolarisOffice/ETemp/3500_17194592/fImage34606732541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893945" y="1595755"/>
            <a:ext cx="2027555" cy="4389120"/>
          </a:xfrm>
          <a:prstGeom prst="rect"/>
          <a:noFill/>
        </p:spPr>
      </p:pic>
      <p:sp>
        <p:nvSpPr>
          <p:cNvPr id="2065" name="도형 2064"/>
          <p:cNvSpPr>
            <a:spLocks/>
          </p:cNvSpPr>
          <p:nvPr/>
        </p:nvSpPr>
        <p:spPr>
          <a:xfrm rot="0">
            <a:off x="2496185" y="4125595"/>
            <a:ext cx="604520" cy="572770"/>
          </a:xfrm>
          <a:prstGeom prst="ellipse"/>
          <a:solidFill>
            <a:schemeClr val="accent1">
              <a:alpha val="36031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>
            <a:spLocks/>
          </p:cNvSpPr>
          <p:nvPr/>
        </p:nvSpPr>
        <p:spPr>
          <a:xfrm rot="0">
            <a:off x="737235" y="711200"/>
            <a:ext cx="3537585" cy="1159510"/>
          </a:xfrm>
          <a:prstGeom prst="rect"/>
          <a:solidFill>
            <a:srgbClr val="90ABDC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729615" y="3810"/>
            <a:ext cx="3555365" cy="1807845"/>
          </a:xfrm>
          <a:prstGeom prst="rect"/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 rot="0">
            <a:off x="469900" y="3033395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 rot="0">
            <a:off x="466090" y="4367530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532765" y="5732145"/>
            <a:ext cx="66103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11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 rot="0">
            <a:off x="929005" y="1375410"/>
            <a:ext cx="1139825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APPLICATION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C6CC2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870585" y="979805"/>
            <a:ext cx="15100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6" name="직사각형 2055"/>
          <p:cNvSpPr>
            <a:spLocks/>
          </p:cNvSpPr>
          <p:nvPr/>
        </p:nvSpPr>
        <p:spPr>
          <a:xfrm rot="0">
            <a:off x="8327390" y="12700"/>
            <a:ext cx="3250565" cy="6049645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7" name="TextBox 2056"/>
          <p:cNvSpPr txBox="1">
            <a:spLocks/>
          </p:cNvSpPr>
          <p:nvPr/>
        </p:nvSpPr>
        <p:spPr>
          <a:xfrm rot="0">
            <a:off x="8411210" y="2690495"/>
            <a:ext cx="3085465" cy="5759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보건복지부 운영, 금연길라잡이 사이트 연동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본인의 흡연습관에 대한 여러 평가자료 열람가능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8" name="TextBox 2057"/>
          <p:cNvSpPr txBox="1">
            <a:spLocks/>
          </p:cNvSpPr>
          <p:nvPr/>
        </p:nvSpPr>
        <p:spPr>
          <a:xfrm rot="0">
            <a:off x="8755380" y="3925570"/>
            <a:ext cx="2058035" cy="1113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KEY WORD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사용자가 본인의 흡연</a:t>
            </a:r>
            <a:r>
              <a:rPr lang="ko-KR" altLang="en-US" sz="1050">
                <a:latin typeface="-윤고딕310" charset="0"/>
                <a:ea typeface="-윤고딕310" charset="0"/>
              </a:rPr>
              <a:t>습관</a:t>
            </a:r>
            <a:r>
              <a:rPr lang="ko-KR" altLang="en-US" sz="1050">
                <a:latin typeface="-윤고딕310" charset="0"/>
                <a:ea typeface="-윤고딕310" charset="0"/>
              </a:rPr>
              <a:t> 파악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>
                <a:latin typeface="-윤고딕310" charset="0"/>
                <a:ea typeface="-윤고딕310" charset="0"/>
              </a:rPr>
              <a:t>흡연욕구 절제에 도움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9" name="TextBox 2058"/>
          <p:cNvSpPr txBox="1">
            <a:spLocks/>
          </p:cNvSpPr>
          <p:nvPr/>
        </p:nvSpPr>
        <p:spPr>
          <a:xfrm rot="0">
            <a:off x="9450705" y="2136775"/>
            <a:ext cx="88836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POINT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060" name="도형 2059"/>
          <p:cNvSpPr>
            <a:spLocks/>
          </p:cNvSpPr>
          <p:nvPr/>
        </p:nvSpPr>
        <p:spPr>
          <a:xfrm rot="0">
            <a:off x="9073515" y="6348730"/>
            <a:ext cx="2632710" cy="69850"/>
          </a:xfrm>
          <a:prstGeom prst="rect"/>
          <a:solidFill>
            <a:srgbClr val="D9E2F3">
              <a:alpha val="5377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1" name="도형 2060"/>
          <p:cNvSpPr>
            <a:spLocks/>
          </p:cNvSpPr>
          <p:nvPr/>
        </p:nvSpPr>
        <p:spPr>
          <a:xfrm rot="0">
            <a:off x="10847070" y="6348730"/>
            <a:ext cx="379730" cy="71120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062" name="그림 206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1470" y="2181860"/>
            <a:ext cx="1665605" cy="3664585"/>
          </a:xfrm>
          <a:prstGeom prst="rect"/>
          <a:noFill/>
        </p:spPr>
      </p:pic>
      <p:pic>
        <p:nvPicPr>
          <p:cNvPr id="2064" name="그림 2063" descr="C:/Users/admin/AppData/Roaming/PolarisOffice/ETemp/3500_17194592/fImage16352775288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893945" y="1500505"/>
            <a:ext cx="2039620" cy="4240530"/>
          </a:xfrm>
          <a:prstGeom prst="rect"/>
          <a:noFill/>
        </p:spPr>
      </p:pic>
      <p:sp>
        <p:nvSpPr>
          <p:cNvPr id="2065" name="도형 2064"/>
          <p:cNvSpPr>
            <a:spLocks/>
          </p:cNvSpPr>
          <p:nvPr/>
        </p:nvSpPr>
        <p:spPr>
          <a:xfrm rot="0">
            <a:off x="1768475" y="4125595"/>
            <a:ext cx="604520" cy="572770"/>
          </a:xfrm>
          <a:prstGeom prst="ellipse"/>
          <a:solidFill>
            <a:schemeClr val="accent1">
              <a:alpha val="36031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>
            <a:spLocks/>
          </p:cNvSpPr>
          <p:nvPr/>
        </p:nvSpPr>
        <p:spPr>
          <a:xfrm rot="0">
            <a:off x="737235" y="711200"/>
            <a:ext cx="3537585" cy="1159510"/>
          </a:xfrm>
          <a:prstGeom prst="rect"/>
          <a:solidFill>
            <a:srgbClr val="90ABDC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729615" y="3810"/>
            <a:ext cx="3555365" cy="1807845"/>
          </a:xfrm>
          <a:prstGeom prst="rect"/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 rot="0">
            <a:off x="469900" y="3033395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 rot="0">
            <a:off x="466090" y="4367530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532765" y="5732145"/>
            <a:ext cx="666750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12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 rot="0">
            <a:off x="929005" y="1375410"/>
            <a:ext cx="1139825" cy="46228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APPLICATION</a:t>
            </a: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C6CC2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870585" y="979805"/>
            <a:ext cx="15100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 rot="0">
            <a:off x="0" y="0"/>
            <a:ext cx="12192635" cy="45783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6" name="직사각형 2055"/>
          <p:cNvSpPr>
            <a:spLocks/>
          </p:cNvSpPr>
          <p:nvPr/>
        </p:nvSpPr>
        <p:spPr>
          <a:xfrm rot="0">
            <a:off x="8327390" y="12700"/>
            <a:ext cx="3250565" cy="6049645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7" name="TextBox 2056"/>
          <p:cNvSpPr txBox="1">
            <a:spLocks/>
          </p:cNvSpPr>
          <p:nvPr/>
        </p:nvSpPr>
        <p:spPr>
          <a:xfrm rot="0">
            <a:off x="8486140" y="2157730"/>
            <a:ext cx="2662555" cy="154368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케이스의 기본 구동 화면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흡연 : 카운트 +1 과함께 케이스 오픈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충전 : 케이스에 담배를 충전(하루에 한번)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닫기 : 충전완료된 케이스를 닫음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초기화 : 흡연자의 누적 흡연량 초기화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8" name="TextBox 2057"/>
          <p:cNvSpPr txBox="1">
            <a:spLocks/>
          </p:cNvSpPr>
          <p:nvPr/>
        </p:nvSpPr>
        <p:spPr>
          <a:xfrm rot="0">
            <a:off x="8465185" y="3925570"/>
            <a:ext cx="2638425" cy="1113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KEY WORD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>
                <a:latin typeface="-윤고딕310" charset="0"/>
                <a:ea typeface="-윤고딕310" charset="0"/>
              </a:rPr>
              <a:t>카운트된 담배의 개피를 그래프로 나타냄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>
                <a:latin typeface="-윤고딕310" charset="0"/>
                <a:ea typeface="-윤고딕310" charset="0"/>
              </a:rPr>
              <a:t>사용자의 흡연 패턴을 그래프로 시각화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9" name="TextBox 2058"/>
          <p:cNvSpPr txBox="1">
            <a:spLocks/>
          </p:cNvSpPr>
          <p:nvPr/>
        </p:nvSpPr>
        <p:spPr>
          <a:xfrm rot="0">
            <a:off x="9450705" y="1536065"/>
            <a:ext cx="88836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POINT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060" name="도형 2059"/>
          <p:cNvSpPr>
            <a:spLocks/>
          </p:cNvSpPr>
          <p:nvPr/>
        </p:nvSpPr>
        <p:spPr>
          <a:xfrm rot="0">
            <a:off x="9073515" y="6348730"/>
            <a:ext cx="2632710" cy="69850"/>
          </a:xfrm>
          <a:prstGeom prst="rect"/>
          <a:solidFill>
            <a:srgbClr val="D9E2F3">
              <a:alpha val="5377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1" name="도형 2060"/>
          <p:cNvSpPr>
            <a:spLocks/>
          </p:cNvSpPr>
          <p:nvPr/>
        </p:nvSpPr>
        <p:spPr>
          <a:xfrm rot="0">
            <a:off x="11010900" y="6348730"/>
            <a:ext cx="380365" cy="71755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062" name="그림 206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1470" y="2181860"/>
            <a:ext cx="1665605" cy="3664585"/>
          </a:xfrm>
          <a:prstGeom prst="rect"/>
          <a:noFill/>
        </p:spPr>
      </p:pic>
      <p:pic>
        <p:nvPicPr>
          <p:cNvPr id="2064" name="그림 20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68875" y="1633855"/>
            <a:ext cx="2101215" cy="4198620"/>
          </a:xfrm>
          <a:prstGeom prst="rect"/>
          <a:noFill/>
        </p:spPr>
      </p:pic>
      <p:sp>
        <p:nvSpPr>
          <p:cNvPr id="2065" name="도형 2064"/>
          <p:cNvSpPr>
            <a:spLocks/>
          </p:cNvSpPr>
          <p:nvPr/>
        </p:nvSpPr>
        <p:spPr>
          <a:xfrm rot="0">
            <a:off x="1768475" y="3256280"/>
            <a:ext cx="604520" cy="572770"/>
          </a:xfrm>
          <a:prstGeom prst="ellipse"/>
          <a:solidFill>
            <a:schemeClr val="accent1">
              <a:alpha val="36031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도형 2061"/>
          <p:cNvSpPr>
            <a:spLocks/>
          </p:cNvSpPr>
          <p:nvPr/>
        </p:nvSpPr>
        <p:spPr>
          <a:xfrm rot="0">
            <a:off x="3018155" y="0"/>
            <a:ext cx="9171305" cy="6859905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직사각형 56"/>
          <p:cNvSpPr>
            <a:spLocks/>
          </p:cNvSpPr>
          <p:nvPr/>
        </p:nvSpPr>
        <p:spPr>
          <a:xfrm rot="0">
            <a:off x="737235" y="711200"/>
            <a:ext cx="1922145" cy="1160145"/>
          </a:xfrm>
          <a:prstGeom prst="rect"/>
          <a:solidFill>
            <a:srgbClr val="90ABDC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 rot="0">
            <a:off x="729615" y="3810"/>
            <a:ext cx="1929765" cy="1808480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7415" cy="2012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 rot="0">
            <a:off x="469900" y="3033395"/>
            <a:ext cx="67945" cy="67945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 rot="0">
            <a:off x="466090" y="4367530"/>
            <a:ext cx="67945" cy="67945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532765" y="5732145"/>
            <a:ext cx="666750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1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3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 rot="0">
            <a:off x="929005" y="1375410"/>
            <a:ext cx="310515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C6CC2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 rot="0">
            <a:off x="870585" y="979805"/>
            <a:ext cx="15100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시연 영상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 rot="0">
            <a:off x="0" y="0"/>
            <a:ext cx="2907665" cy="458470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60" name="도형 2059"/>
          <p:cNvSpPr>
            <a:spLocks/>
          </p:cNvSpPr>
          <p:nvPr/>
        </p:nvSpPr>
        <p:spPr>
          <a:xfrm rot="0">
            <a:off x="9073515" y="6348730"/>
            <a:ext cx="2633345" cy="70485"/>
          </a:xfrm>
          <a:prstGeom prst="rect"/>
          <a:solidFill>
            <a:srgbClr val="D9E2F3">
              <a:alpha val="5298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1" name="도형 2060"/>
          <p:cNvSpPr>
            <a:spLocks/>
          </p:cNvSpPr>
          <p:nvPr/>
        </p:nvSpPr>
        <p:spPr>
          <a:xfrm rot="0">
            <a:off x="11109960" y="6348730"/>
            <a:ext cx="380365" cy="71755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705" cy="6257290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64" name="직사각형 2063"/>
          <p:cNvSpPr>
            <a:spLocks/>
          </p:cNvSpPr>
          <p:nvPr/>
        </p:nvSpPr>
        <p:spPr>
          <a:xfrm rot="0">
            <a:off x="3241675" y="809625"/>
            <a:ext cx="9118600" cy="5081270"/>
          </a:xfrm>
          <a:prstGeom prst="rect"/>
          <a:solidFill>
            <a:srgbClr val="90ABDC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063" name="KakaoTalk_Video_20191204_2304_22_47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41700" y="1021715"/>
            <a:ext cx="8014970" cy="45078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>
                  <p:stCondLst>
                    <p:cond delay="0"/>
                  </p:stCondLst>
                </p:cTn>
                <p:tgtEl>
                  <p:spTgt spid="206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도형 29"/>
          <p:cNvSpPr>
            <a:spLocks/>
          </p:cNvSpPr>
          <p:nvPr/>
        </p:nvSpPr>
        <p:spPr>
          <a:xfrm rot="0">
            <a:off x="737235" y="711200"/>
            <a:ext cx="3536315" cy="1099820"/>
          </a:xfrm>
          <a:prstGeom prst="rect"/>
          <a:solidFill>
            <a:srgbClr val="90ABDC">
              <a:alpha val="329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6878955" y="2320925"/>
            <a:ext cx="2600325" cy="3261360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 rot="0">
            <a:off x="2850515" y="2320925"/>
            <a:ext cx="2600325" cy="3261360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729615" y="3810"/>
            <a:ext cx="3554730" cy="1807210"/>
          </a:xfrm>
          <a:prstGeom prst="rect"/>
          <a:solidFill>
            <a:srgbClr val="D9E2F3">
              <a:alpha val="329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0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PROCESS</a:t>
            </a:r>
            <a:endParaRPr lang="ko-KR" altLang="en-US" sz="7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469900" y="3033395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466090" y="4367530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256540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532765" y="5732145"/>
            <a:ext cx="670560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1</a:t>
            </a:r>
            <a:r>
              <a:rPr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4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037320" y="6348730"/>
            <a:ext cx="2630805" cy="85725"/>
            <a:chOff x="9037320" y="6348730"/>
            <a:chExt cx="2630805" cy="85725"/>
          </a:xfrm>
        </p:grpSpPr>
        <p:sp>
          <p:nvSpPr>
            <p:cNvPr id="41" name="도형 40"/>
            <p:cNvSpPr>
              <a:spLocks/>
            </p:cNvSpPr>
            <p:nvPr/>
          </p:nvSpPr>
          <p:spPr>
            <a:xfrm rot="0">
              <a:off x="9037320" y="6348730"/>
              <a:ext cx="2630805" cy="67945"/>
            </a:xfrm>
            <a:prstGeom prst="rect"/>
            <a:solidFill>
              <a:srgbClr val="D9E2F3">
                <a:alpha val="56912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41"/>
            <p:cNvSpPr>
              <a:spLocks/>
            </p:cNvSpPr>
            <p:nvPr/>
          </p:nvSpPr>
          <p:spPr>
            <a:xfrm rot="0">
              <a:off x="11234420" y="6348730"/>
              <a:ext cx="364490" cy="86360"/>
            </a:xfrm>
            <a:prstGeom prst="rect"/>
            <a:solidFill>
              <a:srgbClr val="90ABDC">
                <a:alpha val="510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3" name="텍스트 상자 42"/>
          <p:cNvSpPr txBox="1">
            <a:spLocks/>
          </p:cNvSpPr>
          <p:nvPr/>
        </p:nvSpPr>
        <p:spPr>
          <a:xfrm>
            <a:off x="929005" y="1375410"/>
            <a:ext cx="310515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C6CC2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 rot="0">
            <a:off x="3788410" y="2920365"/>
            <a:ext cx="716915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케이스</a:t>
            </a:r>
            <a:endParaRPr lang="ko-KR" altLang="en-US" sz="14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 rot="0">
            <a:off x="3565525" y="3538855"/>
            <a:ext cx="1170305" cy="93662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케이스 디자인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좀 더 나은 구현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소형화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7564120" y="2865755"/>
            <a:ext cx="1250315" cy="3073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어플리케이션</a:t>
            </a:r>
            <a:endParaRPr lang="ko-KR" altLang="en-US" sz="14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6148070" y="2320925"/>
            <a:ext cx="46355" cy="3261360"/>
          </a:xfrm>
          <a:prstGeom prst="rect"/>
          <a:solidFill>
            <a:srgbClr val="D9E2F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3"/>
          <p:cNvSpPr txBox="1">
            <a:spLocks/>
          </p:cNvSpPr>
          <p:nvPr/>
        </p:nvSpPr>
        <p:spPr>
          <a:xfrm rot="0">
            <a:off x="7310755" y="3547110"/>
            <a:ext cx="1729105" cy="7677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레이아웃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사용자 시점 기능 간편화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1009015" y="1157605"/>
            <a:ext cx="127254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929005" y="931545"/>
            <a:ext cx="1097915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보완점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>
            <a:spLocks/>
          </p:cNvSpPr>
          <p:nvPr/>
        </p:nvSpPr>
        <p:spPr>
          <a:xfrm>
            <a:off x="537210" y="558800"/>
            <a:ext cx="11014710" cy="5659120"/>
          </a:xfrm>
          <a:prstGeom prst="rect">
            <a:avLst/>
          </a:prstGeom>
          <a:solidFill>
            <a:srgbClr val="D9E2F3">
              <a:alpha val="329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79905" y="1878965"/>
            <a:ext cx="8595360" cy="2936240"/>
          </a:xfrm>
          <a:prstGeom prst="rect">
            <a:avLst/>
          </a:prstGeom>
          <a:solidFill>
            <a:srgbClr val="D9E2F3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469900" y="3033395"/>
            <a:ext cx="67310" cy="67310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466090" y="4367530"/>
            <a:ext cx="67310" cy="67310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256540" y="290195"/>
            <a:ext cx="11609070" cy="6256655"/>
          </a:xfrm>
          <a:prstGeom prst="rect">
            <a:avLst/>
          </a:prstGeom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3475990" y="3053715"/>
            <a:ext cx="5170170" cy="923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dirty="0" smtClean="0">
                <a:solidFill>
                  <a:srgbClr val="3662B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Q&amp;A</a:t>
            </a:r>
            <a:endParaRPr lang="ko-KR" altLang="en-US" sz="5400" b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9037320" y="6348730"/>
            <a:ext cx="2630170" cy="67310"/>
            <a:chOff x="9037320" y="6348730"/>
            <a:chExt cx="2630170" cy="67310"/>
          </a:xfrm>
        </p:grpSpPr>
        <p:sp>
          <p:nvSpPr>
            <p:cNvPr id="44" name="직사각형 43"/>
            <p:cNvSpPr>
              <a:spLocks/>
            </p:cNvSpPr>
            <p:nvPr/>
          </p:nvSpPr>
          <p:spPr>
            <a:xfrm>
              <a:off x="9037320" y="6348730"/>
              <a:ext cx="2630170" cy="67310"/>
            </a:xfrm>
            <a:prstGeom prst="rect">
              <a:avLst/>
            </a:prstGeom>
            <a:solidFill>
              <a:srgbClr val="D9E2F3">
                <a:alpha val="5769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45" name="직사각형 44"/>
            <p:cNvSpPr>
              <a:spLocks/>
            </p:cNvSpPr>
            <p:nvPr/>
          </p:nvSpPr>
          <p:spPr>
            <a:xfrm>
              <a:off x="11269345" y="6348730"/>
              <a:ext cx="375920" cy="67310"/>
            </a:xfrm>
            <a:prstGeom prst="rect">
              <a:avLst/>
            </a:prstGeom>
            <a:solidFill>
              <a:srgbClr val="90ABDC">
                <a:alpha val="51810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3885" y="5571490"/>
            <a:ext cx="66675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1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5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91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도형 4115"/>
          <p:cNvSpPr>
            <a:spLocks/>
          </p:cNvSpPr>
          <p:nvPr/>
        </p:nvSpPr>
        <p:spPr>
          <a:xfrm rot="0">
            <a:off x="-1270" y="0"/>
            <a:ext cx="5972810" cy="6859270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165" y="3619500"/>
            <a:ext cx="906145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DESIGN PROCESS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469900" y="3033395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6090" y="4367530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6540" y="290195"/>
            <a:ext cx="11608435" cy="62560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037320" y="6348730"/>
            <a:ext cx="2629535" cy="67310"/>
            <a:chOff x="9037320" y="6348730"/>
            <a:chExt cx="2629535" cy="67310"/>
          </a:xfrm>
        </p:grpSpPr>
        <p:sp>
          <p:nvSpPr>
            <p:cNvPr id="19" name="직사각형 18"/>
            <p:cNvSpPr/>
            <p:nvPr/>
          </p:nvSpPr>
          <p:spPr>
            <a:xfrm>
              <a:off x="9037320" y="6348730"/>
              <a:ext cx="2629535" cy="66675"/>
            </a:xfrm>
            <a:prstGeom prst="rect">
              <a:avLst/>
            </a:prstGeom>
            <a:solidFill>
              <a:srgbClr val="D9E2F3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9199880" y="6348730"/>
              <a:ext cx="376555" cy="67945"/>
            </a:xfrm>
            <a:prstGeom prst="rect"/>
            <a:solidFill>
              <a:srgbClr val="90ABDC">
                <a:alpha val="510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2765" y="5732145"/>
            <a:ext cx="668655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01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pic>
        <p:nvPicPr>
          <p:cNvPr id="4114" name="그림 41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0000">
            <a:off x="6306820" y="2111375"/>
            <a:ext cx="2186940" cy="1933575"/>
          </a:xfrm>
          <a:prstGeom prst="rect"/>
          <a:noFill/>
        </p:spPr>
      </p:pic>
      <p:sp>
        <p:nvSpPr>
          <p:cNvPr id="4117" name="도형 4116"/>
          <p:cNvSpPr>
            <a:spLocks/>
          </p:cNvSpPr>
          <p:nvPr/>
        </p:nvSpPr>
        <p:spPr>
          <a:xfrm rot="0">
            <a:off x="754380" y="2709545"/>
            <a:ext cx="4472940" cy="1671320"/>
          </a:xfrm>
          <a:prstGeom prst="rect"/>
          <a:solidFill>
            <a:srgbClr val="D9E2F3">
              <a:alpha val="7300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15" name="그림 41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000">
            <a:off x="9030335" y="1821815"/>
            <a:ext cx="1558290" cy="2117090"/>
          </a:xfrm>
          <a:prstGeom prst="rect"/>
          <a:noFill/>
        </p:spPr>
      </p:pic>
      <p:sp>
        <p:nvSpPr>
          <p:cNvPr id="4109" name="텍스트 상자 4108"/>
          <p:cNvSpPr txBox="1">
            <a:spLocks/>
          </p:cNvSpPr>
          <p:nvPr/>
        </p:nvSpPr>
        <p:spPr>
          <a:xfrm rot="0">
            <a:off x="1029335" y="3017520"/>
            <a:ext cx="2324735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금연을 시도했던 조원들의 경험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111" name="텍스트 상자 4110"/>
          <p:cNvSpPr txBox="1">
            <a:spLocks/>
          </p:cNvSpPr>
          <p:nvPr/>
        </p:nvSpPr>
        <p:spPr>
          <a:xfrm rot="0">
            <a:off x="1038860" y="3413760"/>
            <a:ext cx="3314065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담배값 인상, 흡연장소 감소, 흡연에 대한 인식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112" name="텍스트 상자 4111"/>
          <p:cNvSpPr txBox="1">
            <a:spLocks/>
          </p:cNvSpPr>
          <p:nvPr/>
        </p:nvSpPr>
        <p:spPr>
          <a:xfrm rot="0">
            <a:off x="1036320" y="3807460"/>
            <a:ext cx="3630930" cy="2768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금연지원센터의 효과가 부족한 금연대체품, 보조제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118" name="텍스트 상자 4117"/>
          <p:cNvSpPr txBox="1">
            <a:spLocks/>
          </p:cNvSpPr>
          <p:nvPr/>
        </p:nvSpPr>
        <p:spPr>
          <a:xfrm>
            <a:off x="941705" y="1125855"/>
            <a:ext cx="127254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주제 개요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119" name="TextBox 4118"/>
          <p:cNvSpPr txBox="1">
            <a:spLocks/>
          </p:cNvSpPr>
          <p:nvPr/>
        </p:nvSpPr>
        <p:spPr>
          <a:xfrm>
            <a:off x="953770" y="683895"/>
            <a:ext cx="2407920" cy="4921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6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프로젝트 주제</a:t>
            </a:r>
            <a:endParaRPr lang="ko-KR" altLang="en-US" sz="26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4120" name="텍스트 상자 4119"/>
          <p:cNvSpPr txBox="1">
            <a:spLocks/>
          </p:cNvSpPr>
          <p:nvPr/>
        </p:nvSpPr>
        <p:spPr>
          <a:xfrm>
            <a:off x="8048625" y="4095750"/>
            <a:ext cx="182689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accent1"/>
                </a:solidFill>
                <a:latin typeface="맑은 고딕" charset="0"/>
                <a:ea typeface="맑은 고딕" charset="0"/>
              </a:rPr>
              <a:t>효과</a:t>
            </a:r>
            <a:r>
              <a:rPr sz="2000">
                <a:latin typeface="맑은 고딕" charset="0"/>
                <a:ea typeface="맑은 고딕" charset="0"/>
              </a:rPr>
              <a:t> 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sp>
        <p:nvSpPr>
          <p:cNvPr id="4121" name="도형 4120"/>
          <p:cNvSpPr>
            <a:spLocks/>
          </p:cNvSpPr>
          <p:nvPr/>
        </p:nvSpPr>
        <p:spPr>
          <a:xfrm rot="0">
            <a:off x="8778875" y="4095750"/>
            <a:ext cx="398145" cy="541020"/>
          </a:xfrm>
          <a:prstGeom prst="downArrow"/>
          <a:solidFill>
            <a:srgbClr val="DAE3F3"/>
          </a:solidFill>
          <a:ln w="12700" cap="flat" cmpd="sng">
            <a:solidFill>
              <a:schemeClr val="accent1">
                <a:lumMod val="20000"/>
                <a:lumOff val="8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8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>
            <a:spLocks/>
          </p:cNvSpPr>
          <p:nvPr/>
        </p:nvSpPr>
        <p:spPr>
          <a:xfrm rot="0">
            <a:off x="749935" y="711200"/>
            <a:ext cx="3536315" cy="1099820"/>
          </a:xfrm>
          <a:prstGeom prst="rect"/>
          <a:solidFill>
            <a:srgbClr val="90ABDC">
              <a:alpha val="329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 rot="0">
            <a:off x="729615" y="3810"/>
            <a:ext cx="3554730" cy="1807210"/>
          </a:xfrm>
          <a:prstGeom prst="rect"/>
          <a:solidFill>
            <a:srgbClr val="D9E2F3">
              <a:alpha val="329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165" y="3619500"/>
            <a:ext cx="906145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DESIGN PROCESS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469900" y="3033395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6090" y="4367530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6540" y="290195"/>
            <a:ext cx="11608435" cy="62560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037320" y="6348730"/>
            <a:ext cx="2629535" cy="67310"/>
            <a:chOff x="9037320" y="6348730"/>
            <a:chExt cx="2629535" cy="67310"/>
          </a:xfrm>
        </p:grpSpPr>
        <p:sp>
          <p:nvSpPr>
            <p:cNvPr id="19" name="직사각형 18"/>
            <p:cNvSpPr>
              <a:spLocks/>
            </p:cNvSpPr>
            <p:nvPr/>
          </p:nvSpPr>
          <p:spPr>
            <a:xfrm rot="0">
              <a:off x="9037320" y="6348730"/>
              <a:ext cx="2630170" cy="67310"/>
            </a:xfrm>
            <a:prstGeom prst="rect"/>
            <a:solidFill>
              <a:srgbClr val="D9E2F3">
                <a:alpha val="57697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2" name="직사각형 21"/>
            <p:cNvSpPr>
              <a:spLocks/>
            </p:cNvSpPr>
            <p:nvPr/>
          </p:nvSpPr>
          <p:spPr>
            <a:xfrm rot="0">
              <a:off x="9323705" y="6348730"/>
              <a:ext cx="376555" cy="67945"/>
            </a:xfrm>
            <a:prstGeom prst="rect"/>
            <a:solidFill>
              <a:srgbClr val="90ABDC">
                <a:alpha val="51025"/>
              </a:srgb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32765" y="5732145"/>
            <a:ext cx="68770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90ABDC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02</a:t>
            </a:r>
            <a:endParaRPr lang="ko-KR" altLang="en-US" sz="3600" b="1" dirty="0">
              <a:solidFill>
                <a:srgbClr val="90ABDC"/>
              </a:solidFill>
              <a:latin typeface="Yu Gothic Medium" panose="020B0500000000000000" pitchFamily="34" charset="-128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 rot="0">
            <a:off x="953770" y="683895"/>
            <a:ext cx="1493520" cy="4933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6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기능구성</a:t>
            </a:r>
            <a:endParaRPr lang="ko-KR" altLang="en-US" sz="26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 rot="0">
            <a:off x="6974205" y="2301875"/>
            <a:ext cx="2261870" cy="2261870"/>
          </a:xfrm>
          <a:prstGeom prst="ellipse"/>
          <a:solidFill>
            <a:srgbClr val="90ABDC">
              <a:alpha val="48670"/>
            </a:srgbClr>
          </a:solidFill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 rot="0">
            <a:off x="7551420" y="2804160"/>
            <a:ext cx="1027430" cy="3092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-윤고딕320" charset="0"/>
                <a:ea typeface="-윤고딕320" charset="0"/>
              </a:rPr>
              <a:t>Application</a:t>
            </a:r>
            <a:endParaRPr lang="ko-KR" altLang="en-US" sz="1400" b="1">
              <a:latin typeface="-윤고딕320" charset="0"/>
              <a:ea typeface="-윤고딕320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7225030" y="3255010"/>
            <a:ext cx="1763395" cy="6013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-윤고딕310" charset="0"/>
                <a:ea typeface="-윤고딕310" charset="0"/>
              </a:rPr>
              <a:t>앱을 이용한</a:t>
            </a:r>
            <a:endParaRPr lang="ko-KR" altLang="en-US" sz="110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-윤고딕310" charset="0"/>
                <a:ea typeface="-윤고딕310" charset="0"/>
              </a:rPr>
              <a:t>사용자의 흡연정보 및 제어</a:t>
            </a:r>
            <a:endParaRPr lang="ko-KR" altLang="en-US" sz="1100">
              <a:latin typeface="-윤고딕310" charset="0"/>
              <a:ea typeface="-윤고딕31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9710" y="5516880"/>
            <a:ext cx="3990340" cy="4311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앱과 </a:t>
            </a:r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아두이노를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이용한 </a:t>
            </a:r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센싱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및 블루투스 통신으로 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</a:t>
            </a:r>
            <a:r>
              <a:rPr lang="ko-KR" altLang="en-US" sz="11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흡연 욕구를 </a:t>
            </a:r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절제시킴으로서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1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흡연량 저하에 도움을 </a:t>
            </a:r>
            <a:r>
              <a:rPr lang="ko-KR" altLang="en-US" sz="1100" b="1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줌</a:t>
            </a:r>
            <a:r>
              <a:rPr lang="ko-KR" altLang="en-US" sz="11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ko-KR" altLang="en-US" sz="11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941705" y="1125855"/>
            <a:ext cx="127254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기능 구현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895600" y="2304415"/>
            <a:ext cx="2261235" cy="2261235"/>
            <a:chOff x="2895600" y="2304415"/>
            <a:chExt cx="2261235" cy="2261235"/>
          </a:xfrm>
        </p:grpSpPr>
        <p:sp>
          <p:nvSpPr>
            <p:cNvPr id="34" name="타원 33"/>
            <p:cNvSpPr>
              <a:spLocks/>
            </p:cNvSpPr>
            <p:nvPr/>
          </p:nvSpPr>
          <p:spPr>
            <a:xfrm rot="0">
              <a:off x="2895600" y="2304415"/>
              <a:ext cx="2261870" cy="2261870"/>
            </a:xfrm>
            <a:prstGeom prst="ellipse"/>
            <a:solidFill>
              <a:srgbClr val="90ABDC">
                <a:alpha val="46707"/>
              </a:srgbClr>
            </a:solidFill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5" name="타원 34"/>
            <p:cNvSpPr>
              <a:spLocks/>
            </p:cNvSpPr>
            <p:nvPr/>
          </p:nvSpPr>
          <p:spPr>
            <a:xfrm rot="0">
              <a:off x="2921635" y="2331085"/>
              <a:ext cx="2209165" cy="2209165"/>
            </a:xfrm>
            <a:prstGeom prst="ellipse"/>
            <a:solidFill>
              <a:schemeClr val="accent6">
                <a:lumMod val="20000"/>
                <a:lumOff val="80000"/>
                <a:alpha val="2669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36" name="TextBox 35"/>
          <p:cNvSpPr txBox="1">
            <a:spLocks/>
          </p:cNvSpPr>
          <p:nvPr/>
        </p:nvSpPr>
        <p:spPr>
          <a:xfrm rot="0">
            <a:off x="3397885" y="2800985"/>
            <a:ext cx="1183005" cy="3092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-윤고딕320" charset="0"/>
                <a:ea typeface="-윤고딕320" charset="0"/>
              </a:rPr>
              <a:t>Aduino nano</a:t>
            </a:r>
            <a:endParaRPr lang="ko-KR" altLang="en-US" sz="1400" b="1">
              <a:latin typeface="-윤고딕320" charset="0"/>
              <a:ea typeface="-윤고딕320" charset="0"/>
            </a:endParaRPr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 rot="0">
            <a:off x="3299460" y="3228975"/>
            <a:ext cx="1555750" cy="59944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-윤고딕310" charset="0"/>
                <a:ea typeface="-윤고딕310" charset="0"/>
              </a:rPr>
              <a:t>케이스 Open &amp; Close</a:t>
            </a:r>
            <a:endParaRPr lang="ko-KR" altLang="en-US" sz="110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100">
                <a:latin typeface="-윤고딕310" charset="0"/>
                <a:ea typeface="-윤고딕310" charset="0"/>
              </a:rPr>
              <a:t>엘리베이터</a:t>
            </a:r>
            <a:endParaRPr lang="ko-KR" altLang="en-US" sz="1100">
              <a:latin typeface="-윤고딕310" charset="0"/>
              <a:ea typeface="-윤고딕3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2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도형 31"/>
          <p:cNvSpPr>
            <a:spLocks/>
          </p:cNvSpPr>
          <p:nvPr/>
        </p:nvSpPr>
        <p:spPr>
          <a:xfrm rot="0">
            <a:off x="-1270" y="-12700"/>
            <a:ext cx="5972175" cy="6858635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9005" y="2983865"/>
            <a:ext cx="4471670" cy="1670050"/>
          </a:xfrm>
          <a:prstGeom prst="rect">
            <a:avLst/>
          </a:prstGeom>
          <a:solidFill>
            <a:srgbClr val="D9E2F3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165" y="3619500"/>
            <a:ext cx="906145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DESIGN PROCESS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469900" y="3033395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6090" y="4367530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070" cy="62566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73515" y="6348730"/>
            <a:ext cx="2629535" cy="66675"/>
          </a:xfrm>
          <a:prstGeom prst="rect">
            <a:avLst/>
          </a:prstGeom>
          <a:solidFill>
            <a:srgbClr val="D9E2F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9499600" y="6348730"/>
            <a:ext cx="376555" cy="67945"/>
          </a:xfrm>
          <a:prstGeom prst="rect">
            <a:avLst/>
          </a:prstGeom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2765" y="5732145"/>
            <a:ext cx="67437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3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388600" y="1904365"/>
            <a:ext cx="1210310" cy="2402840"/>
          </a:xfrm>
          <a:prstGeom prst="rect"/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8373110" y="2465705"/>
            <a:ext cx="2277110" cy="1121410"/>
          </a:xfrm>
          <a:prstGeom prst="rect"/>
          <a:noFill/>
        </p:spPr>
      </p:pic>
      <p:sp>
        <p:nvSpPr>
          <p:cNvPr id="33" name="텍스트 상자 32"/>
          <p:cNvSpPr txBox="1">
            <a:spLocks/>
          </p:cNvSpPr>
          <p:nvPr/>
        </p:nvSpPr>
        <p:spPr>
          <a:xfrm rot="0">
            <a:off x="929005" y="782955"/>
            <a:ext cx="211963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하드웨어 구현</a:t>
            </a:r>
            <a:endParaRPr lang="ko-KR" altLang="en-US" sz="24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929005" y="1226820"/>
            <a:ext cx="127254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사용 부품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212840" y="2036445"/>
            <a:ext cx="2432685" cy="2075815"/>
          </a:xfrm>
          <a:prstGeom prst="rect"/>
          <a:noFill/>
        </p:spPr>
      </p:pic>
      <p:sp>
        <p:nvSpPr>
          <p:cNvPr id="39" name="텍스트 상자 38"/>
          <p:cNvSpPr txBox="1">
            <a:spLocks/>
          </p:cNvSpPr>
          <p:nvPr/>
        </p:nvSpPr>
        <p:spPr>
          <a:xfrm>
            <a:off x="1378585" y="3319145"/>
            <a:ext cx="793115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서보모터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1376045" y="3663315"/>
            <a:ext cx="1151255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블루투스 모듈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1373505" y="4007485"/>
            <a:ext cx="1151255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-윤고딕310" charset="0"/>
                <a:ea typeface="-윤고딕310" charset="0"/>
              </a:rPr>
              <a:t>아두이노 나노</a:t>
            </a:r>
            <a:endParaRPr lang="ko-KR" altLang="en-US" sz="1200">
              <a:solidFill>
                <a:srgbClr val="000000"/>
              </a:solidFill>
              <a:latin typeface="-윤고딕310" charset="0"/>
              <a:ea typeface="-윤고딕3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>
            <a:spLocks/>
          </p:cNvSpPr>
          <p:nvPr/>
        </p:nvSpPr>
        <p:spPr>
          <a:xfrm rot="0">
            <a:off x="678180" y="3810"/>
            <a:ext cx="2418080" cy="1807845"/>
          </a:xfrm>
          <a:prstGeom prst="rect"/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직사각형 20"/>
          <p:cNvSpPr>
            <a:spLocks/>
          </p:cNvSpPr>
          <p:nvPr/>
        </p:nvSpPr>
        <p:spPr>
          <a:xfrm rot="0">
            <a:off x="680720" y="649605"/>
            <a:ext cx="2403475" cy="1113155"/>
          </a:xfrm>
          <a:prstGeom prst="rect"/>
          <a:solidFill>
            <a:srgbClr val="D9E2F3">
              <a:alpha val="7300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6985" y="6546850"/>
            <a:ext cx="12225655" cy="311785"/>
          </a:xfrm>
          <a:prstGeom prst="rect">
            <a:avLst/>
          </a:prstGeom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>
            <a:off x="6985" y="-192405"/>
            <a:ext cx="12232640" cy="486410"/>
          </a:xfrm>
          <a:prstGeom prst="rect">
            <a:avLst/>
          </a:prstGeom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 dirty="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 dirty="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469900" y="3033395"/>
            <a:ext cx="67310" cy="67310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466090" y="4367530"/>
            <a:ext cx="67310" cy="67310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>
            <a:off x="256540" y="290195"/>
            <a:ext cx="11609070" cy="6256655"/>
          </a:xfrm>
          <a:prstGeom prst="rect">
            <a:avLst/>
          </a:prstGeom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9073515" y="6348730"/>
            <a:ext cx="2630170" cy="67310"/>
          </a:xfrm>
          <a:prstGeom prst="rect">
            <a:avLst/>
          </a:prstGeom>
          <a:solidFill>
            <a:srgbClr val="D9E2F3">
              <a:alpha val="5769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978535" y="1251585"/>
            <a:ext cx="1794510" cy="4616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프리칭 이용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 rot="0">
            <a:off x="9669780" y="6348730"/>
            <a:ext cx="377825" cy="69215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532765" y="5732145"/>
            <a:ext cx="683895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4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168015" y="1415415"/>
            <a:ext cx="6449060" cy="4462145"/>
          </a:xfrm>
          <a:prstGeom prst="rect"/>
          <a:noFill/>
        </p:spPr>
      </p:pic>
      <p:sp>
        <p:nvSpPr>
          <p:cNvPr id="18" name="직사각형 17"/>
          <p:cNvSpPr>
            <a:spLocks/>
          </p:cNvSpPr>
          <p:nvPr/>
        </p:nvSpPr>
        <p:spPr>
          <a:xfrm rot="16200000">
            <a:off x="-3300730" y="3300730"/>
            <a:ext cx="6858000" cy="256540"/>
          </a:xfrm>
          <a:prstGeom prst="rect">
            <a:avLst/>
          </a:prstGeom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 rot="16200000">
            <a:off x="8597265" y="3268980"/>
            <a:ext cx="6858000" cy="320675"/>
          </a:xfrm>
          <a:prstGeom prst="rect">
            <a:avLst/>
          </a:prstGeom>
          <a:solidFill>
            <a:srgbClr val="D9E2F3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 rot="0">
            <a:off x="929005" y="782955"/>
            <a:ext cx="181483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회로도 설계</a:t>
            </a:r>
            <a:endParaRPr lang="ko-KR" altLang="en-US" sz="24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>
            <a:spLocks/>
          </p:cNvSpPr>
          <p:nvPr/>
        </p:nvSpPr>
        <p:spPr>
          <a:xfrm rot="0">
            <a:off x="1051560" y="-2540"/>
            <a:ext cx="3080385" cy="1527175"/>
          </a:xfrm>
          <a:prstGeom prst="rect"/>
          <a:solidFill>
            <a:srgbClr val="D9E2F3">
              <a:alpha val="286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5" name="직사각형 44"/>
          <p:cNvSpPr>
            <a:spLocks/>
          </p:cNvSpPr>
          <p:nvPr/>
        </p:nvSpPr>
        <p:spPr>
          <a:xfrm rot="0">
            <a:off x="8057515" y="0"/>
            <a:ext cx="3518535" cy="6035675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165" y="3619500"/>
            <a:ext cx="906145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DESIGN PROCESS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469900" y="3033395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6090" y="4367530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6540" y="290195"/>
            <a:ext cx="11608435" cy="62560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9046210" y="6348730"/>
            <a:ext cx="2629535" cy="66675"/>
          </a:xfrm>
          <a:prstGeom prst="rect">
            <a:avLst/>
          </a:prstGeom>
          <a:solidFill>
            <a:srgbClr val="D9E2F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 rot="0">
            <a:off x="9810115" y="6348730"/>
            <a:ext cx="377825" cy="69215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2765" y="5732145"/>
            <a:ext cx="67437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5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8350885" y="2758440"/>
            <a:ext cx="2932430" cy="5772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 err="1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여러번의</a:t>
            </a:r>
            <a:r>
              <a:rPr lang="ko-KR" altLang="en-US" sz="105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 디자인으로 가장 실용성 있는 모형 제작</a:t>
            </a:r>
            <a:endParaRPr lang="en-US" altLang="ko-KR" sz="1050" dirty="0" smtClean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dirty="0" smtClean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각기 다른 모양으로 출력 비교 후 최종 선택</a:t>
            </a:r>
            <a:endParaRPr lang="ko-KR" altLang="en-US" sz="105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24010" y="3925570"/>
            <a:ext cx="1056640" cy="14389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KEY WORD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050" dirty="0" smtClean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구현 간편화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실용성</a:t>
            </a:r>
            <a:endParaRPr lang="ko-KR" altLang="en-US" sz="105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휴대성</a:t>
            </a:r>
            <a:endParaRPr lang="ko-KR" altLang="en-US" sz="105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50705" y="2136775"/>
            <a:ext cx="88709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POINT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3340" y="2600960"/>
            <a:ext cx="1294130" cy="14998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34335" y="2600960"/>
            <a:ext cx="1242060" cy="15100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93260" y="2600960"/>
            <a:ext cx="1252855" cy="15297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4324350"/>
            <a:ext cx="1262380" cy="15868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10" y="4312920"/>
            <a:ext cx="1289050" cy="15982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90" y="4330700"/>
            <a:ext cx="1281430" cy="1580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43295" y="2600960"/>
            <a:ext cx="1269365" cy="1551940"/>
          </a:xfrm>
          <a:prstGeom prst="rect"/>
          <a:noFill/>
          <a:ln w="0">
            <a:noFill/>
            <a:prstDash/>
          </a:ln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95" y="4293235"/>
            <a:ext cx="1245870" cy="16179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1151890" y="474345"/>
            <a:ext cx="1510030" cy="4610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 rot="0">
            <a:off x="1237615" y="948055"/>
            <a:ext cx="295402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3D CADIAN</a:t>
            </a:r>
            <a:r>
              <a:rPr lang="en-US" altLang="ko-KR" sz="12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 </a:t>
            </a:r>
            <a:r>
              <a:rPr lang="en-US" altLang="ko-KR" sz="12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&amp; Autodesk Fusion 360</a:t>
            </a:r>
            <a:endParaRPr lang="ko-KR" altLang="en-US" sz="12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9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>
            <a:spLocks/>
          </p:cNvSpPr>
          <p:nvPr/>
        </p:nvSpPr>
        <p:spPr>
          <a:xfrm rot="0">
            <a:off x="1051560" y="-2540"/>
            <a:ext cx="3270885" cy="1765300"/>
          </a:xfrm>
          <a:prstGeom prst="rect"/>
          <a:solidFill>
            <a:srgbClr val="D9E2F3">
              <a:alpha val="2786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5" name="직사각형 44"/>
          <p:cNvSpPr>
            <a:spLocks/>
          </p:cNvSpPr>
          <p:nvPr/>
        </p:nvSpPr>
        <p:spPr>
          <a:xfrm rot="0">
            <a:off x="8057515" y="0"/>
            <a:ext cx="3519170" cy="6036310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16200000">
            <a:off x="50165" y="3619500"/>
            <a:ext cx="906780" cy="2006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latin typeface="맑은 고딕" charset="0"/>
                <a:ea typeface="맑은 고딕" charset="0"/>
                <a:cs typeface="+mn-cs"/>
              </a:rPr>
              <a:t>DESIGN PROCESS</a:t>
            </a:r>
            <a:endParaRPr lang="ko-KR" altLang="en-US" sz="7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 rot="0">
            <a:off x="469900" y="3033395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 rot="0">
            <a:off x="466090" y="4367530"/>
            <a:ext cx="67310" cy="6731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6540" y="290195"/>
            <a:ext cx="11609705" cy="6257290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 rot="0">
            <a:off x="9046210" y="6348730"/>
            <a:ext cx="2630170" cy="67310"/>
          </a:xfrm>
          <a:prstGeom prst="rect"/>
          <a:solidFill>
            <a:srgbClr val="D9E2F3">
              <a:alpha val="5769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 rot="0">
            <a:off x="9986010" y="6348730"/>
            <a:ext cx="377825" cy="69215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532765" y="5732145"/>
            <a:ext cx="68389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6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 rot="0">
            <a:off x="1221740" y="1367790"/>
            <a:ext cx="2629535" cy="27686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서보모터를 각도제어를 이용한 기능</a:t>
            </a:r>
            <a:endParaRPr lang="ko-KR" altLang="en-US" sz="12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 rot="0">
            <a:off x="1213485" y="1845945"/>
            <a:ext cx="3395345" cy="2470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>
              <a:latin typeface="-윤고딕310" charset="0"/>
              <a:ea typeface="-윤고딕310" charset="0"/>
              <a:cs typeface="맑은 고딕 Semilight" charset="0"/>
            </a:endParaRPr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>
            <a:off x="8830310" y="2758440"/>
            <a:ext cx="1976120" cy="25336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3D프린팅으로 </a:t>
            </a:r>
            <a:r>
              <a:rPr lang="ko-KR" altLang="en-US" sz="1050">
                <a:latin typeface="-윤고딕310" charset="0"/>
                <a:ea typeface="-윤고딕310" charset="0"/>
              </a:rPr>
              <a:t>볼트&amp;너트제작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46" name="TextBox 45"/>
          <p:cNvSpPr txBox="1">
            <a:spLocks/>
          </p:cNvSpPr>
          <p:nvPr/>
        </p:nvSpPr>
        <p:spPr>
          <a:xfrm rot="0">
            <a:off x="9170670" y="3925570"/>
            <a:ext cx="1163955" cy="1113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KEY WORD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구현 간편화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50">
                <a:latin typeface="-윤고딕310" charset="0"/>
                <a:ea typeface="-윤고딕310" charset="0"/>
              </a:rPr>
              <a:t>엘리베이터 기능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9450705" y="2136775"/>
            <a:ext cx="88773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POINT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1151890" y="474345"/>
            <a:ext cx="15100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51190" y="3084195"/>
            <a:ext cx="3148965" cy="25336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서보모터 180도 안에서 회전이 가능한 볼트&amp;너트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53465" y="2652395"/>
            <a:ext cx="1870075" cy="2481580"/>
          </a:xfrm>
          <a:prstGeom prst="rect"/>
          <a:noFill/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110230" y="2637790"/>
            <a:ext cx="1852930" cy="2481580"/>
          </a:xfrm>
          <a:prstGeom prst="rect"/>
          <a:noFill/>
        </p:spPr>
      </p:pic>
      <p:sp>
        <p:nvSpPr>
          <p:cNvPr id="63" name="텍스트 상자 62"/>
          <p:cNvSpPr txBox="1">
            <a:spLocks/>
          </p:cNvSpPr>
          <p:nvPr/>
        </p:nvSpPr>
        <p:spPr>
          <a:xfrm rot="0">
            <a:off x="1212850" y="926465"/>
            <a:ext cx="1272540" cy="4616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케이스 구현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51120" y="3592830"/>
            <a:ext cx="1480185" cy="2208530"/>
          </a:xfrm>
          <a:prstGeom prst="rect"/>
          <a:noFill/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0185" y="1083310"/>
            <a:ext cx="1198880" cy="2494915"/>
          </a:xfrm>
          <a:prstGeom prst="rect"/>
          <a:noFill/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3395" y="3578860"/>
            <a:ext cx="1000125" cy="2129155"/>
          </a:xfrm>
          <a:prstGeom prst="rect"/>
          <a:noFill/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7365" y="1454150"/>
            <a:ext cx="900430" cy="16433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7"/>
          <p:cNvSpPr>
            <a:spLocks/>
          </p:cNvSpPr>
          <p:nvPr/>
        </p:nvSpPr>
        <p:spPr>
          <a:xfrm rot="0">
            <a:off x="690880" y="635"/>
            <a:ext cx="2281555" cy="1811020"/>
          </a:xfrm>
          <a:prstGeom prst="rect"/>
          <a:solidFill>
            <a:srgbClr val="D9E2F3">
              <a:alpha val="7300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6985" y="6547485"/>
            <a:ext cx="12226290" cy="311785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-13335" y="635"/>
            <a:ext cx="12233275" cy="283845"/>
          </a:xfrm>
          <a:prstGeom prst="rect"/>
          <a:solidFill>
            <a:srgbClr val="D9E2F3">
              <a:alpha val="3100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 rot="16200000">
            <a:off x="50165" y="3619500"/>
            <a:ext cx="908050" cy="2019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00">
                <a:solidFill>
                  <a:srgbClr val="000000"/>
                </a:solidFill>
                <a:latin typeface="맑은 고딕" charset="0"/>
                <a:ea typeface="맑은 고딕" charset="0"/>
              </a:rPr>
              <a:t>DESIGN PROCESS</a:t>
            </a:r>
            <a:endParaRPr lang="ko-KR" altLang="en-US" sz="7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469900" y="3033395"/>
            <a:ext cx="68580" cy="6858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466090" y="4367530"/>
            <a:ext cx="68580" cy="68580"/>
          </a:xfrm>
          <a:prstGeom prst="ellipse"/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256540" y="290195"/>
            <a:ext cx="11610340" cy="625792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9073515" y="6348730"/>
            <a:ext cx="2631440" cy="68580"/>
          </a:xfrm>
          <a:prstGeom prst="rect"/>
          <a:solidFill>
            <a:srgbClr val="D9E2F3">
              <a:alpha val="5573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865505" y="1269365"/>
            <a:ext cx="1873885" cy="4616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서보모터 떨림현상 제어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3662B0"/>
                </a:solidFill>
                <a:latin typeface="-윤고딕320" charset="0"/>
                <a:ea typeface="-윤고딕320" charset="0"/>
              </a:rPr>
              <a:t>: Cigarette Case</a:t>
            </a:r>
            <a:endParaRPr lang="ko-KR" altLang="en-US" sz="1200">
              <a:solidFill>
                <a:srgbClr val="3662B0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820420" y="812800"/>
            <a:ext cx="2119630" cy="46101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아두이노 </a:t>
            </a:r>
            <a:r>
              <a:rPr sz="2400" b="1">
                <a:solidFill>
                  <a:srgbClr val="294B87"/>
                </a:solidFill>
                <a:latin typeface="-윤고딕320" charset="0"/>
                <a:ea typeface="-윤고딕320" charset="0"/>
              </a:rPr>
              <a:t>코드</a:t>
            </a:r>
            <a:endParaRPr lang="ko-KR" altLang="en-US" sz="2400" b="1">
              <a:solidFill>
                <a:srgbClr val="294B87"/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10179685" y="6348730"/>
            <a:ext cx="379730" cy="71120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532765" y="5732145"/>
            <a:ext cx="683895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7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500" y="1936750"/>
            <a:ext cx="4906010" cy="3421380"/>
          </a:xfrm>
          <a:prstGeom prst="rect"/>
          <a:noFill/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73090" y="381000"/>
            <a:ext cx="5376545" cy="5604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>
            <a:spLocks/>
          </p:cNvSpPr>
          <p:nvPr/>
        </p:nvSpPr>
        <p:spPr>
          <a:xfrm>
            <a:off x="737235" y="711200"/>
            <a:ext cx="3536950" cy="1158875"/>
          </a:xfrm>
          <a:prstGeom prst="rect">
            <a:avLst/>
          </a:prstGeom>
          <a:solidFill>
            <a:srgbClr val="90ABDC">
              <a:alpha val="3179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>
            <a:off x="729615" y="3810"/>
            <a:ext cx="3554730" cy="1807210"/>
          </a:xfrm>
          <a:prstGeom prst="rect">
            <a:avLst/>
          </a:prstGeom>
          <a:solidFill>
            <a:srgbClr val="D9E2F3">
              <a:alpha val="329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165" y="3619500"/>
            <a:ext cx="906145" cy="200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DESIGN PROCESS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469900" y="3033395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6090" y="4367530"/>
            <a:ext cx="66675" cy="66675"/>
          </a:xfrm>
          <a:prstGeom prst="ellipse">
            <a:avLst/>
          </a:prstGeom>
          <a:solidFill>
            <a:srgbClr val="162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2765" y="5732145"/>
            <a:ext cx="683895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0</a:t>
            </a:r>
            <a:r>
              <a:rPr lang="en-US" altLang="ko-KR" sz="3600" b="1">
                <a:solidFill>
                  <a:srgbClr val="90ABDC"/>
                </a:solidFill>
                <a:latin typeface="Yu Gothic Medium" charset="0"/>
                <a:ea typeface="Yu Gothic Medium" charset="0"/>
              </a:rPr>
              <a:t>8</a:t>
            </a:r>
            <a:endParaRPr lang="ko-KR" altLang="en-US" sz="3600" b="1">
              <a:solidFill>
                <a:srgbClr val="90ABDC"/>
              </a:solidFill>
              <a:latin typeface="Yu Gothic Medium" charset="0"/>
              <a:ea typeface="Yu Gothic Medium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929005" y="1375410"/>
            <a:ext cx="113919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APPLICATION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rgbClr val="3C6CC2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870585" y="979805"/>
            <a:ext cx="1510030" cy="4610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작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-윤고딕320" charset="0"/>
                <a:ea typeface="-윤고딕320" charset="0"/>
              </a:rPr>
              <a:t>품 설명</a:t>
            </a:r>
            <a:endParaRPr lang="ko-KR" altLang="en-US" sz="2400" b="1">
              <a:solidFill>
                <a:schemeClr val="accent1">
                  <a:lumMod val="75000"/>
                </a:schemeClr>
              </a:solidFill>
              <a:latin typeface="-윤고딕320" charset="0"/>
              <a:ea typeface="-윤고딕320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6" name="직사각형 2055"/>
          <p:cNvSpPr>
            <a:spLocks/>
          </p:cNvSpPr>
          <p:nvPr/>
        </p:nvSpPr>
        <p:spPr>
          <a:xfrm rot="0">
            <a:off x="8061325" y="12700"/>
            <a:ext cx="3520440" cy="6049645"/>
          </a:xfrm>
          <a:prstGeom prst="rect"/>
          <a:solidFill>
            <a:srgbClr val="D9E2F3">
              <a:alpha val="7104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57" name="TextBox 2056"/>
          <p:cNvSpPr txBox="1">
            <a:spLocks/>
          </p:cNvSpPr>
          <p:nvPr/>
        </p:nvSpPr>
        <p:spPr>
          <a:xfrm>
            <a:off x="8698230" y="2758440"/>
            <a:ext cx="2238375" cy="57594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앱 실행시 담배케이스 문구 출력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구현 간편화를 위해 기능들을 구분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8" name="TextBox 2057"/>
          <p:cNvSpPr txBox="1">
            <a:spLocks/>
          </p:cNvSpPr>
          <p:nvPr/>
        </p:nvSpPr>
        <p:spPr>
          <a:xfrm>
            <a:off x="9218930" y="3925570"/>
            <a:ext cx="1130935" cy="111379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KEY WORD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메인 화면에서 버튼들을 눌러 각 기능이 있는</a:t>
            </a: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50">
                <a:latin typeface="-윤고딕310" charset="0"/>
                <a:ea typeface="-윤고딕310" charset="0"/>
              </a:rPr>
              <a:t>화면으로 이동</a:t>
            </a:r>
            <a:endParaRPr lang="ko-KR" altLang="en-US" sz="1050">
              <a:latin typeface="-윤고딕310" charset="0"/>
              <a:ea typeface="-윤고딕310" charset="0"/>
            </a:endParaRPr>
          </a:p>
        </p:txBody>
      </p:sp>
      <p:sp>
        <p:nvSpPr>
          <p:cNvPr id="2059" name="TextBox 2058"/>
          <p:cNvSpPr txBox="1">
            <a:spLocks/>
          </p:cNvSpPr>
          <p:nvPr/>
        </p:nvSpPr>
        <p:spPr>
          <a:xfrm rot="0">
            <a:off x="9450705" y="2136775"/>
            <a:ext cx="88773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accent1">
                    <a:lumMod val="50000"/>
                  </a:schemeClr>
                </a:solidFill>
                <a:latin typeface="-윤고딕310" charset="0"/>
                <a:ea typeface="-윤고딕310" charset="0"/>
              </a:rPr>
              <a:t>POINT</a:t>
            </a:r>
            <a:endParaRPr lang="ko-KR" altLang="en-US" sz="1400" b="1">
              <a:solidFill>
                <a:schemeClr val="accent1">
                  <a:lumMod val="50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060" name="도형 2059"/>
          <p:cNvSpPr>
            <a:spLocks/>
          </p:cNvSpPr>
          <p:nvPr/>
        </p:nvSpPr>
        <p:spPr>
          <a:xfrm rot="0">
            <a:off x="9073515" y="6348730"/>
            <a:ext cx="2632075" cy="69215"/>
          </a:xfrm>
          <a:prstGeom prst="rect"/>
          <a:solidFill>
            <a:srgbClr val="D9E2F3">
              <a:alpha val="5495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1" name="도형 2060"/>
          <p:cNvSpPr>
            <a:spLocks/>
          </p:cNvSpPr>
          <p:nvPr/>
        </p:nvSpPr>
        <p:spPr>
          <a:xfrm rot="0">
            <a:off x="10355580" y="6348730"/>
            <a:ext cx="379730" cy="71120"/>
          </a:xfrm>
          <a:prstGeom prst="rect"/>
          <a:solidFill>
            <a:srgbClr val="90ABDC">
              <a:alpha val="5102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6540" y="290195"/>
            <a:ext cx="11608435" cy="625602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그림 2061" descr="C:/Users/admin/AppData/Roaming/PolarisOffice/ETemp/3500_17194592/fImage229599598986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34205" y="2246630"/>
            <a:ext cx="1666240" cy="3665220"/>
          </a:xfrm>
          <a:prstGeom prst="rect"/>
          <a:noFill/>
        </p:spPr>
      </p:pic>
      <p:pic>
        <p:nvPicPr>
          <p:cNvPr id="2063" name="그림 206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8600" y="2210435"/>
            <a:ext cx="1540510" cy="36366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01469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108</Paragraphs>
  <Words>283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장 형국</cp:lastModifiedBy>
  <dc:title>가구디자인</dc:title>
  <dcterms:modified xsi:type="dcterms:W3CDTF">2019-11-22T12:02:48Z</dcterms:modified>
</cp:coreProperties>
</file>